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004800" cy="9753600"/>
  <p:notesSz cx="6858000" cy="9144000"/>
  <p:embeddedFontLst>
    <p:embeddedFont>
      <p:font typeface="Helvetica Neue" panose="020B0604020202020204" charset="0"/>
      <p:regular r:id="rId11"/>
      <p:bold r:id="rId12"/>
      <p:italic r:id="rId13"/>
      <p:boldItalic r:id="rId14"/>
    </p:embeddedFont>
    <p:embeddedFont>
      <p:font typeface="Helvetica Neue Light" panose="020B0604020202020204" charset="0"/>
      <p:regular r:id="rId15"/>
      <p:bold r:id="rId16"/>
      <p:italic r:id="rId17"/>
      <p:boldItalic r:id="rId18"/>
    </p:embeddedFont>
    <p:embeddedFont>
      <p:font typeface="Cambria" panose="02040503050406030204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Xcs3wXxvpXFOJg3xstNh1einY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0957b201e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0957b201ed_0_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957b201e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0957b201ed_0_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fa21f027a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fa21f027af_0_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fa21f027a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fa21f027af_0_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fa21f027a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fa21f027af_0_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957b201e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0957b201ed_0_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Title &amp; 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5pPr>
            <a:lvl6pPr marL="2743200" lvl="5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1pPr>
            <a:lvl2pPr marL="914400" lvl="1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>
  <p:cSld name="Photo - Horizontal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>
            <a:spLocks noGrp="1"/>
          </p:cNvSpPr>
          <p:nvPr>
            <p:ph type="pic" idx="2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5pPr>
            <a:lvl6pPr marL="2743200" lvl="5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>
            <a:spLocks noGrp="1"/>
          </p:cNvSpPr>
          <p:nvPr>
            <p:ph type="pic" idx="2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/>
            </a:lvl5pPr>
            <a:lvl6pPr marL="2743200" lvl="5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>
            <a:spLocks noGrp="1"/>
          </p:cNvSpPr>
          <p:nvPr>
            <p:ph type="pic" idx="2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1pPr>
            <a:lvl2pPr marL="914400" lvl="1" indent="-36195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2pPr>
            <a:lvl3pPr marL="1371600" lvl="2" indent="-36195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3pPr>
            <a:lvl4pPr marL="1828800" lvl="3" indent="-36195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4pPr>
            <a:lvl5pPr marL="2286000" lvl="4" indent="-36195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5pPr>
            <a:lvl6pPr marL="2743200" lvl="5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>
            <a:spLocks noGrp="1"/>
          </p:cNvSpPr>
          <p:nvPr>
            <p:ph type="pic" idx="2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1"/>
          <p:cNvSpPr>
            <a:spLocks noGrp="1"/>
          </p:cNvSpPr>
          <p:nvPr>
            <p:ph type="pic" idx="3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1"/>
          <p:cNvSpPr>
            <a:spLocks noGrp="1"/>
          </p:cNvSpPr>
          <p:nvPr>
            <p:ph type="pic" idx="4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2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 Light"/>
              <a:buNone/>
              <a:defRPr sz="3800"/>
            </a:lvl1pPr>
            <a:lvl2pPr marL="914400" lvl="1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>
            <a:spLocks noGrp="1"/>
          </p:cNvSpPr>
          <p:nvPr>
            <p:ph type="pic" idx="2"/>
          </p:nvPr>
        </p:nvSpPr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H="1">
            <a:off x="6836366" y="995281"/>
            <a:ext cx="6176615" cy="879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257" y="995281"/>
            <a:ext cx="6176614" cy="879148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4"/>
          <p:cNvSpPr/>
          <p:nvPr/>
        </p:nvSpPr>
        <p:spPr>
          <a:xfrm>
            <a:off x="0" y="0"/>
            <a:ext cx="13030200" cy="82296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endParaRPr sz="36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" name="Google Shape;9;p4"/>
          <p:cNvSpPr/>
          <p:nvPr/>
        </p:nvSpPr>
        <p:spPr>
          <a:xfrm>
            <a:off x="106" y="903210"/>
            <a:ext cx="13025981" cy="92071"/>
          </a:xfrm>
          <a:prstGeom prst="rect">
            <a:avLst/>
          </a:prstGeom>
          <a:solidFill>
            <a:srgbClr val="E81D2D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endParaRPr sz="36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" name="Google Shape;10;p4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ldNum" idx="1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sz="8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"/>
          <p:cNvPicPr preferRelativeResize="0"/>
          <p:nvPr/>
        </p:nvPicPr>
        <p:blipFill rotWithShape="1">
          <a:blip r:embed="rId3">
            <a:alphaModFix/>
          </a:blip>
          <a:srcRect r="1009"/>
          <a:stretch/>
        </p:blipFill>
        <p:spPr>
          <a:xfrm>
            <a:off x="837256" y="0"/>
            <a:ext cx="12167544" cy="9806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/>
          <p:cNvPicPr preferRelativeResize="0"/>
          <p:nvPr/>
        </p:nvPicPr>
        <p:blipFill rotWithShape="1">
          <a:blip r:embed="rId4">
            <a:alphaModFix amt="5000"/>
          </a:blip>
          <a:srcRect l="15263" b="7690"/>
          <a:stretch/>
        </p:blipFill>
        <p:spPr>
          <a:xfrm>
            <a:off x="-14652" y="3317030"/>
            <a:ext cx="6025013" cy="646309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/>
          <p:nvPr/>
        </p:nvSpPr>
        <p:spPr>
          <a:xfrm>
            <a:off x="1103644" y="7556499"/>
            <a:ext cx="10459513" cy="792170"/>
          </a:xfrm>
          <a:prstGeom prst="rect">
            <a:avLst/>
          </a:prstGeom>
          <a:solidFill>
            <a:srgbClr val="F1C319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 Light"/>
              <a:buNone/>
            </a:pPr>
            <a:endParaRPr sz="36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5053" y="7269476"/>
            <a:ext cx="9530894" cy="134081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"/>
          <p:cNvSpPr/>
          <p:nvPr/>
        </p:nvSpPr>
        <p:spPr>
          <a:xfrm>
            <a:off x="-14652" y="-26528"/>
            <a:ext cx="1192718" cy="980665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 Light"/>
              <a:buNone/>
            </a:pPr>
            <a:endParaRPr sz="36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76493" y="550096"/>
            <a:ext cx="5113897" cy="218541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 txBox="1"/>
          <p:nvPr/>
        </p:nvSpPr>
        <p:spPr>
          <a:xfrm>
            <a:off x="4361125" y="3550775"/>
            <a:ext cx="52746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latin typeface="Cambria"/>
                <a:ea typeface="Cambria"/>
                <a:cs typeface="Cambria"/>
                <a:sym typeface="Cambria"/>
              </a:rPr>
              <a:t>October 16, 2024</a:t>
            </a:r>
            <a:endParaRPr sz="4800" b="1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latin typeface="Cambria"/>
                <a:ea typeface="Cambria"/>
                <a:cs typeface="Cambria"/>
                <a:sym typeface="Cambria"/>
              </a:rPr>
              <a:t>Food Service Department</a:t>
            </a:r>
            <a:endParaRPr sz="4800" b="1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>
            <a:spLocks noGrp="1"/>
          </p:cNvSpPr>
          <p:nvPr>
            <p:ph type="body" idx="1"/>
          </p:nvPr>
        </p:nvSpPr>
        <p:spPr>
          <a:xfrm>
            <a:off x="1055625" y="1933000"/>
            <a:ext cx="11099700" cy="72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National School Lunch Program</a:t>
            </a:r>
            <a:endParaRPr sz="3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425450" algn="l" rtl="0"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mbria"/>
              <a:buChar char="•"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Established under the Richard B. Russell National School Lunch Act, signed into law in 1946</a:t>
            </a:r>
            <a:endParaRPr sz="3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mbria"/>
              <a:buChar char="•"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</a:t>
            </a:r>
            <a:r>
              <a:rPr lang="en-US" sz="3100">
                <a:latin typeface="Cambria"/>
                <a:ea typeface="Cambria"/>
                <a:cs typeface="Cambria"/>
                <a:sym typeface="Cambria"/>
              </a:rPr>
              <a:t>rovides nutritionally balanced, low-cost or no-cost lunches to children each school day in public and nonprofit private schools and residential child care institutions (RCCIs)</a:t>
            </a:r>
            <a:endParaRPr sz="31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mbria"/>
              <a:buChar char="•"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Federally funded program</a:t>
            </a:r>
            <a:endParaRPr sz="3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mbria"/>
              <a:buChar char="•"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Federal meal pattern requirements</a:t>
            </a:r>
            <a:endParaRPr sz="3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425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mbria"/>
              <a:buChar char="•"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Calories, fat, and sodium</a:t>
            </a:r>
            <a:endParaRPr sz="3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425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mbria"/>
              <a:buChar char="•"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Whole grains, proteins, fruits, vegetables, milk</a:t>
            </a:r>
            <a:endParaRPr sz="3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mbria"/>
              <a:buChar char="•"/>
            </a:pPr>
            <a:r>
              <a:rPr lang="en-US" sz="3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Reimbursement based on number of meals served</a:t>
            </a:r>
            <a:endParaRPr sz="3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endParaRPr sz="3100"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None/>
            </a:pPr>
            <a:endParaRPr/>
          </a:p>
        </p:txBody>
      </p:sp>
      <p:sp>
        <p:nvSpPr>
          <p:cNvPr id="70" name="Google Shape;70;p2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8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Educate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957b201ed_0_13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700" cy="58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Educate </a:t>
            </a:r>
            <a:endParaRPr/>
          </a:p>
        </p:txBody>
      </p:sp>
      <p:pic>
        <p:nvPicPr>
          <p:cNvPr id="76" name="Google Shape;76;g30957b201ed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913" y="2445775"/>
            <a:ext cx="12538874" cy="50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0957b201ed_0_1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700" cy="58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Educate </a:t>
            </a:r>
            <a:endParaRPr/>
          </a:p>
        </p:txBody>
      </p:sp>
      <p:pic>
        <p:nvPicPr>
          <p:cNvPr id="82" name="Google Shape;82;g30957b201ed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500" y="1016625"/>
            <a:ext cx="11367650" cy="853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fa21f027af_0_20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700" cy="72135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Smart Snacks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4325" algn="l" rtl="0">
              <a:spcBef>
                <a:spcPts val="4200"/>
              </a:spcBef>
              <a:spcAft>
                <a:spcPts val="0"/>
              </a:spcAft>
              <a:buSzPts val="135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Any food and beverage sold to students during the school day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SzPts val="135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Must meet nutritional requirements for: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14325" algn="l" rtl="0">
              <a:spcBef>
                <a:spcPts val="0"/>
              </a:spcBef>
              <a:spcAft>
                <a:spcPts val="0"/>
              </a:spcAft>
              <a:buSzPts val="135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Calories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14325" algn="l" rtl="0">
              <a:spcBef>
                <a:spcPts val="0"/>
              </a:spcBef>
              <a:spcAft>
                <a:spcPts val="0"/>
              </a:spcAft>
              <a:buSzPts val="135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Sodium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14325" algn="l" rtl="0">
              <a:spcBef>
                <a:spcPts val="0"/>
              </a:spcBef>
              <a:spcAft>
                <a:spcPts val="0"/>
              </a:spcAft>
              <a:buSzPts val="135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Fat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14325" algn="l" rtl="0">
              <a:spcBef>
                <a:spcPts val="0"/>
              </a:spcBef>
              <a:spcAft>
                <a:spcPts val="0"/>
              </a:spcAft>
              <a:buSzPts val="135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Sugar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8" name="Google Shape;88;g2fa21f027af_0_20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700" cy="58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Educate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a21f027af_0_8"/>
          <p:cNvSpPr txBox="1">
            <a:spLocks noGrp="1"/>
          </p:cNvSpPr>
          <p:nvPr>
            <p:ph type="body" idx="1"/>
          </p:nvPr>
        </p:nvSpPr>
        <p:spPr>
          <a:xfrm>
            <a:off x="707200" y="1237625"/>
            <a:ext cx="8073900" cy="39927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 fontScale="32500" lnSpcReduction="20000"/>
          </a:bodyPr>
          <a:lstStyle/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Hydroponic gardens at High School- Jeff Sidaway &amp; Andi Wheelis 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420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Lettuce, herbs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5-6 week process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Plant seedlings in pod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Transfer to tower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Harvest every ~28 days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Yields ~25 pounds of lettuce 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ct val="100000"/>
              <a:buFont typeface="Cambria"/>
              <a:buChar char="•"/>
            </a:pPr>
            <a:r>
              <a:rPr lang="en-US" sz="8800">
                <a:latin typeface="Cambria"/>
                <a:ea typeface="Cambria"/>
                <a:cs typeface="Cambria"/>
                <a:sym typeface="Cambria"/>
              </a:rPr>
              <a:t>Lasts ~3 weeks in cooler</a:t>
            </a:r>
            <a:endParaRPr sz="8800"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250031" algn="l" rtl="0">
              <a:spcBef>
                <a:spcPts val="0"/>
              </a:spcBef>
              <a:spcAft>
                <a:spcPts val="0"/>
              </a:spcAft>
              <a:buSzPct val="37500"/>
              <a:buFont typeface="Cambria"/>
              <a:buChar char="•"/>
            </a:pP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4" name="Google Shape;94;g2fa21f027af_0_8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700" cy="58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Empower </a:t>
            </a:r>
            <a:endParaRPr/>
          </a:p>
        </p:txBody>
      </p:sp>
      <p:pic>
        <p:nvPicPr>
          <p:cNvPr id="95" name="Google Shape;95;g2fa21f027af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25" y="4557675"/>
            <a:ext cx="3096433" cy="4130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fa21f027af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81106" y="1177625"/>
            <a:ext cx="4032819" cy="302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2fa21f027af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7300" y="4557675"/>
            <a:ext cx="3288850" cy="413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2fa21f027af_0_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5975" y="4557675"/>
            <a:ext cx="3200325" cy="412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fa21f027af_0_13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700" cy="25314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Composting Update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288607" algn="l" rtl="0">
              <a:spcBef>
                <a:spcPts val="4200"/>
              </a:spcBef>
              <a:spcAft>
                <a:spcPts val="0"/>
              </a:spcAft>
              <a:buSzPct val="3750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Rust Belt Riders has collected 1,187 pounds of food scraps from our kitchens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288607" algn="l" rtl="0">
              <a:spcBef>
                <a:spcPts val="0"/>
              </a:spcBef>
              <a:spcAft>
                <a:spcPts val="0"/>
              </a:spcAft>
              <a:buSzPct val="37500"/>
              <a:buFont typeface="Cambria"/>
              <a:buChar char="•"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14 households signed up 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4" name="Google Shape;104;g2fa21f027af_0_13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700" cy="58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Empower </a:t>
            </a:r>
            <a:endParaRPr/>
          </a:p>
        </p:txBody>
      </p:sp>
      <p:pic>
        <p:nvPicPr>
          <p:cNvPr id="105" name="Google Shape;105;g2fa21f027af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00" y="3521300"/>
            <a:ext cx="3332150" cy="44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fa21f027af_0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9350" y="3521300"/>
            <a:ext cx="3523549" cy="44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2fa21f027af_0_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9500" y="3521300"/>
            <a:ext cx="3332150" cy="444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957b201ed_0_8"/>
          <p:cNvSpPr txBox="1">
            <a:spLocks noGrp="1"/>
          </p:cNvSpPr>
          <p:nvPr>
            <p:ph type="body" idx="1"/>
          </p:nvPr>
        </p:nvSpPr>
        <p:spPr>
          <a:xfrm>
            <a:off x="9886175" y="1517500"/>
            <a:ext cx="2799300" cy="13407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4200"/>
              </a:spcBef>
              <a:spcAft>
                <a:spcPts val="0"/>
              </a:spcAft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Elementary School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3" name="Google Shape;113;g30957b201ed_0_8"/>
          <p:cNvSpPr txBox="1">
            <a:spLocks noGrp="1"/>
          </p:cNvSpPr>
          <p:nvPr>
            <p:ph type="title"/>
          </p:nvPr>
        </p:nvSpPr>
        <p:spPr>
          <a:xfrm>
            <a:off x="0" y="241935"/>
            <a:ext cx="13004700" cy="581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Engage</a:t>
            </a:r>
            <a:endParaRPr/>
          </a:p>
        </p:txBody>
      </p:sp>
      <p:pic>
        <p:nvPicPr>
          <p:cNvPr id="114" name="Google Shape;114;g30957b201ed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74071">
            <a:off x="7155626" y="5038874"/>
            <a:ext cx="5363002" cy="4022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30957b201ed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1575" y="1370250"/>
            <a:ext cx="5780449" cy="433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0957b201ed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40689">
            <a:off x="270951" y="4746012"/>
            <a:ext cx="4454428" cy="334082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30957b201ed_0_8"/>
          <p:cNvSpPr txBox="1"/>
          <p:nvPr/>
        </p:nvSpPr>
        <p:spPr>
          <a:xfrm rot="-687848">
            <a:off x="574632" y="3933825"/>
            <a:ext cx="2710884" cy="66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Middle School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Google Shape;118;g30957b201ed_0_8"/>
          <p:cNvSpPr txBox="1"/>
          <p:nvPr/>
        </p:nvSpPr>
        <p:spPr>
          <a:xfrm>
            <a:off x="6509700" y="8633825"/>
            <a:ext cx="23133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High School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Custom</PresentationFormat>
  <Paragraphs>38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Helvetica Neue</vt:lpstr>
      <vt:lpstr>Helvetica Neue Light</vt:lpstr>
      <vt:lpstr>Cambria</vt:lpstr>
      <vt:lpstr>White</vt:lpstr>
      <vt:lpstr>PowerPoint Presentation</vt:lpstr>
      <vt:lpstr>Educate</vt:lpstr>
      <vt:lpstr>Educate </vt:lpstr>
      <vt:lpstr>Educate </vt:lpstr>
      <vt:lpstr>Educate</vt:lpstr>
      <vt:lpstr>Empower </vt:lpstr>
      <vt:lpstr>Empower </vt:lpstr>
      <vt:lpstr>Engage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</dc:creator>
  <cp:lastModifiedBy>Sherry Lanza</cp:lastModifiedBy>
  <cp:revision>2</cp:revision>
  <dcterms:modified xsi:type="dcterms:W3CDTF">2024-10-14T17:00:37Z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0x010100DBC5C71C1276B84C81CB38ADFBF6518B</vt:lpwstr>
  </property>
</Properties>
</file>